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21" r:id="rId2"/>
    <p:sldMasterId id="2147483938" r:id="rId3"/>
    <p:sldMasterId id="2147483950" r:id="rId4"/>
  </p:sldMasterIdLst>
  <p:notesMasterIdLst>
    <p:notesMasterId r:id="rId7"/>
  </p:notesMasterIdLst>
  <p:handoutMasterIdLst>
    <p:handoutMasterId r:id="rId8"/>
  </p:handoutMasterIdLst>
  <p:sldIdLst>
    <p:sldId id="365" r:id="rId5"/>
    <p:sldId id="369" r:id="rId6"/>
  </p:sldIdLst>
  <p:sldSz cx="12192000" cy="6858000"/>
  <p:notesSz cx="6808788" cy="9940925"/>
  <p:defaultTextStyle>
    <a:defPPr>
      <a:defRPr lang="en-US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974" autoAdjust="0"/>
    <p:restoredTop sz="90929" autoAdjust="0"/>
  </p:normalViewPr>
  <p:slideViewPr>
    <p:cSldViewPr snapToGrid="0">
      <p:cViewPr varScale="1">
        <p:scale>
          <a:sx n="63" d="100"/>
          <a:sy n="63" d="100"/>
        </p:scale>
        <p:origin x="9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135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F3CBD-BB7D-4335-AB8D-08E16FD541B6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D19C4-41D6-4AEA-ADE9-B0C7415BE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55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AC16E-4180-43D9-A5AA-58F574126115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B52CE-6724-4B31-9A0C-F4B45C3CD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08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</a:t>
            </a:r>
            <a:r>
              <a:rPr lang="en-GB" baseline="0" dirty="0" smtClean="0"/>
              <a:t> 2017, WHO jointly with partners developed the global action plan to address the rising levels of drug resistance. This year, we assessed the progress in implementation and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areas where additional focus is needed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6B7A2-DD56-EE4C-A8A5-C235E97A015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749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8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1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12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0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228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056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5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80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303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2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2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280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51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077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685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9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008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057" y="1380818"/>
            <a:ext cx="5440787" cy="4611835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4601" y="1380818"/>
            <a:ext cx="5440787" cy="4611835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0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654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45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43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277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39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409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1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1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33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64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6953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71" y="275017"/>
            <a:ext cx="10972076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71" y="1534880"/>
            <a:ext cx="5386489" cy="6392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0" indent="0">
              <a:buNone/>
              <a:defRPr sz="2100" b="1"/>
            </a:lvl2pPr>
            <a:lvl3pPr marL="913915" indent="0">
              <a:buNone/>
              <a:defRPr sz="1800" b="1"/>
            </a:lvl3pPr>
            <a:lvl4pPr marL="1370874" indent="0">
              <a:buNone/>
              <a:defRPr sz="1600" b="1"/>
            </a:lvl4pPr>
            <a:lvl5pPr marL="1827831" indent="0">
              <a:buNone/>
              <a:defRPr sz="1600" b="1"/>
            </a:lvl5pPr>
            <a:lvl6pPr marL="2284791" indent="0">
              <a:buNone/>
              <a:defRPr sz="1600" b="1"/>
            </a:lvl6pPr>
            <a:lvl7pPr marL="2741749" indent="0">
              <a:buNone/>
              <a:defRPr sz="1600" b="1"/>
            </a:lvl7pPr>
            <a:lvl8pPr marL="3198706" indent="0">
              <a:buNone/>
              <a:defRPr sz="1600" b="1"/>
            </a:lvl8pPr>
            <a:lvl9pPr marL="365566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71" y="2174178"/>
            <a:ext cx="5386489" cy="395238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743" y="1534880"/>
            <a:ext cx="5388300" cy="6392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0" indent="0">
              <a:buNone/>
              <a:defRPr sz="2100" b="1"/>
            </a:lvl2pPr>
            <a:lvl3pPr marL="913915" indent="0">
              <a:buNone/>
              <a:defRPr sz="1800" b="1"/>
            </a:lvl3pPr>
            <a:lvl4pPr marL="1370874" indent="0">
              <a:buNone/>
              <a:defRPr sz="1600" b="1"/>
            </a:lvl4pPr>
            <a:lvl5pPr marL="1827831" indent="0">
              <a:buNone/>
              <a:defRPr sz="1600" b="1"/>
            </a:lvl5pPr>
            <a:lvl6pPr marL="2284791" indent="0">
              <a:buNone/>
              <a:defRPr sz="1600" b="1"/>
            </a:lvl6pPr>
            <a:lvl7pPr marL="2741749" indent="0">
              <a:buNone/>
              <a:defRPr sz="1600" b="1"/>
            </a:lvl7pPr>
            <a:lvl8pPr marL="3198706" indent="0">
              <a:buNone/>
              <a:defRPr sz="1600" b="1"/>
            </a:lvl8pPr>
            <a:lvl9pPr marL="365566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743" y="2174178"/>
            <a:ext cx="5388300" cy="395238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921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508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572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3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32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449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8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49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008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057" y="1380818"/>
            <a:ext cx="5440787" cy="4611835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4601" y="1380818"/>
            <a:ext cx="5440787" cy="4611835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54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67" y="275015"/>
            <a:ext cx="10972076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71" y="1534880"/>
            <a:ext cx="5386489" cy="6392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0" indent="0">
              <a:buNone/>
              <a:defRPr sz="21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7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71" y="2174178"/>
            <a:ext cx="5386489" cy="395238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743" y="1534880"/>
            <a:ext cx="5388300" cy="6392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0" indent="0">
              <a:buNone/>
              <a:defRPr sz="21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7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743" y="2174178"/>
            <a:ext cx="5388300" cy="395238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34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60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.pdf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23827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056" y="1380818"/>
            <a:ext cx="11055335" cy="461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</p:txBody>
      </p:sp>
      <p:sp>
        <p:nvSpPr>
          <p:cNvPr id="12292" name="Rectangle 12"/>
          <p:cNvSpPr>
            <a:spLocks noChangeArrowheads="1"/>
          </p:cNvSpPr>
          <p:nvPr/>
        </p:nvSpPr>
        <p:spPr bwMode="auto">
          <a:xfrm>
            <a:off x="1811" y="6015688"/>
            <a:ext cx="12192000" cy="84231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92" tIns="45696" rIns="91392" bIns="45696" anchor="ctr"/>
          <a:lstStyle/>
          <a:p>
            <a:pPr defTabSz="914400" rtl="1" fontAlgn="base">
              <a:spcBef>
                <a:spcPct val="0"/>
              </a:spcBef>
              <a:spcAft>
                <a:spcPct val="0"/>
              </a:spcAft>
            </a:pPr>
            <a:endParaRPr lang="en-GB" altLang="en-US" sz="3900" b="1">
              <a:solidFill>
                <a:srgbClr val="000066"/>
              </a:solidFill>
            </a:endParaRPr>
          </a:p>
        </p:txBody>
      </p:sp>
      <p:pic>
        <p:nvPicPr>
          <p:cNvPr id="12293" name="Picture 17" descr="WHO-EN-white-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65" y="6107839"/>
            <a:ext cx="2581027" cy="62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20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</p:sldLayoutIdLst>
  <p:txStyles>
    <p:titleStyle>
      <a:lvl1pPr algn="ctr" defTabSz="1041216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1041216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2pPr>
      <a:lvl3pPr algn="ctr" defTabSz="1041216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3pPr>
      <a:lvl4pPr algn="ctr" defTabSz="1041216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4pPr>
      <a:lvl5pPr algn="ctr" defTabSz="1041216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5pPr>
      <a:lvl6pPr marL="456960" algn="ctr" defTabSz="1042436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6pPr>
      <a:lvl7pPr marL="913915" algn="ctr" defTabSz="1042436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7pPr>
      <a:lvl8pPr marL="1370874" algn="ctr" defTabSz="1042436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8pPr>
      <a:lvl9pPr marL="1827831" algn="ctr" defTabSz="1042436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88869" indent="-388869" algn="l" defTabSz="1041216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900">
          <a:solidFill>
            <a:srgbClr val="000066"/>
          </a:solidFill>
          <a:latin typeface="+mn-lt"/>
          <a:ea typeface="+mn-ea"/>
          <a:cs typeface="+mn-cs"/>
        </a:defRPr>
      </a:lvl1pPr>
      <a:lvl2pPr marL="917413" indent="-320619" algn="l" defTabSz="1041216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400">
          <a:solidFill>
            <a:srgbClr val="000066"/>
          </a:solidFill>
          <a:latin typeface="+mn-lt"/>
          <a:cs typeface="+mn-cs"/>
        </a:defRPr>
      </a:lvl2pPr>
      <a:lvl3pPr marL="1431672" indent="-306334" algn="l" defTabSz="1041216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400">
          <a:solidFill>
            <a:srgbClr val="000066"/>
          </a:solidFill>
          <a:latin typeface="Arial Narrow" pitchFamily="34" charset="0"/>
          <a:cs typeface="+mn-cs"/>
        </a:defRPr>
      </a:lvl3pPr>
      <a:lvl4pPr marL="1896729" indent="-257130" algn="l" defTabSz="1041216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400">
          <a:solidFill>
            <a:srgbClr val="000066"/>
          </a:solidFill>
          <a:latin typeface="Arial Narrow" pitchFamily="34" charset="0"/>
          <a:cs typeface="+mn-cs"/>
        </a:defRPr>
      </a:lvl4pPr>
      <a:lvl5pPr marL="2266550" indent="-163484" algn="r" defTabSz="1041216" rtl="1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5pPr>
      <a:lvl6pPr marL="2724295" indent="-165013" algn="r" defTabSz="1042436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6pPr>
      <a:lvl7pPr marL="3181254" indent="-165013" algn="r" defTabSz="1042436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7pPr>
      <a:lvl8pPr marL="3638212" indent="-165013" algn="r" defTabSz="1042436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8pPr>
      <a:lvl9pPr marL="4095169" indent="-165013" algn="r" defTabSz="1042436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0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5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4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31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91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49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06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64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23827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056" y="1380818"/>
            <a:ext cx="11055335" cy="461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</p:txBody>
      </p:sp>
      <p:sp>
        <p:nvSpPr>
          <p:cNvPr id="13316" name="Rectangle 12"/>
          <p:cNvSpPr>
            <a:spLocks noChangeArrowheads="1"/>
          </p:cNvSpPr>
          <p:nvPr/>
        </p:nvSpPr>
        <p:spPr bwMode="auto">
          <a:xfrm>
            <a:off x="1811" y="6015688"/>
            <a:ext cx="12192000" cy="84231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pPr defTabSz="914400" rtl="1" fontAlgn="base">
              <a:spcBef>
                <a:spcPct val="0"/>
              </a:spcBef>
              <a:spcAft>
                <a:spcPct val="0"/>
              </a:spcAft>
            </a:pPr>
            <a:endParaRPr lang="en-GB" altLang="en-US" sz="3900" b="1">
              <a:solidFill>
                <a:srgbClr val="000066"/>
              </a:solidFill>
            </a:endParaRPr>
          </a:p>
        </p:txBody>
      </p:sp>
      <p:pic>
        <p:nvPicPr>
          <p:cNvPr id="13317" name="Picture 17" descr="WHO-EN-white-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65" y="6107839"/>
            <a:ext cx="2581027" cy="62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17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</p:sldLayoutIdLst>
  <p:txStyles>
    <p:titleStyle>
      <a:lvl1pPr algn="ctr" defTabSz="1042804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1042804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2pPr>
      <a:lvl3pPr algn="ctr" defTabSz="1042804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3pPr>
      <a:lvl4pPr algn="ctr" defTabSz="1042804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4pPr>
      <a:lvl5pPr algn="ctr" defTabSz="1042804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5pPr>
      <a:lvl6pPr marL="457120" algn="ctr" defTabSz="1042804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6pPr>
      <a:lvl7pPr marL="914239" algn="ctr" defTabSz="1042804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7pPr>
      <a:lvl8pPr marL="1371358" algn="ctr" defTabSz="1042804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8pPr>
      <a:lvl9pPr marL="1828477" algn="ctr" defTabSz="1042804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90456" indent="-390456" algn="l" defTabSz="1042804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900">
          <a:solidFill>
            <a:srgbClr val="000066"/>
          </a:solidFill>
          <a:latin typeface="+mn-lt"/>
          <a:ea typeface="+mn-ea"/>
          <a:cs typeface="+mn-cs"/>
        </a:defRPr>
      </a:lvl1pPr>
      <a:lvl2pPr marL="919000" indent="-322207" algn="l" defTabSz="1042804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400">
          <a:solidFill>
            <a:srgbClr val="000066"/>
          </a:solidFill>
          <a:latin typeface="+mn-lt"/>
          <a:cs typeface="+mn-cs"/>
        </a:defRPr>
      </a:lvl2pPr>
      <a:lvl3pPr marL="1433260" indent="-307921" algn="l" defTabSz="1042804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400">
          <a:solidFill>
            <a:srgbClr val="000066"/>
          </a:solidFill>
          <a:latin typeface="Arial Narrow" pitchFamily="34" charset="0"/>
          <a:cs typeface="+mn-cs"/>
        </a:defRPr>
      </a:lvl3pPr>
      <a:lvl4pPr marL="1898315" indent="-258718" algn="l" defTabSz="1042804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400">
          <a:solidFill>
            <a:srgbClr val="000066"/>
          </a:solidFill>
          <a:latin typeface="Arial Narrow" pitchFamily="34" charset="0"/>
          <a:cs typeface="+mn-cs"/>
        </a:defRPr>
      </a:lvl4pPr>
      <a:lvl5pPr marL="2268138" indent="-165071" algn="r" defTabSz="1042804" rtl="1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5pPr>
      <a:lvl6pPr marL="2725257" indent="-165071" algn="r" defTabSz="1042804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6pPr>
      <a:lvl7pPr marL="3182376" indent="-165071" algn="r" defTabSz="1042804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7pPr>
      <a:lvl8pPr marL="3639496" indent="-165071" algn="r" defTabSz="1042804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8pPr>
      <a:lvl9pPr marL="4096615" indent="-165071" algn="r" defTabSz="1042804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787521" y="6314568"/>
            <a:ext cx="1794935" cy="40699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3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7/23/2018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3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43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00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9787499" y="6314536"/>
            <a:ext cx="1794935" cy="40699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0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B199E5A-DE46-0141-836C-CE1F2AA3A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7/23/2018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0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40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AB857B8-A485-4540-AC19-C8A772B0FC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16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463" y="291662"/>
            <a:ext cx="11070896" cy="1411014"/>
          </a:xfrm>
          <a:solidFill>
            <a:srgbClr val="650F6F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Global Action Plan on HIVDR 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2018 Progress Report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Co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93" y="2163295"/>
            <a:ext cx="3780396" cy="3990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791" y="2163295"/>
            <a:ext cx="3627481" cy="3878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992413" y="4158403"/>
            <a:ext cx="1072056" cy="647589"/>
          </a:xfrm>
          <a:prstGeom prst="rightArrow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2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43339" y="60232"/>
            <a:ext cx="11809312" cy="954107"/>
          </a:xfrm>
          <a:prstGeom prst="roundRect">
            <a:avLst>
              <a:gd name="adj" fmla="val 22425"/>
            </a:avLst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6288" y="116634"/>
            <a:ext cx="12094955" cy="954107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2800" b="1" dirty="0" smtClean="0">
                <a:solidFill>
                  <a:prstClr val="white"/>
                </a:solidFill>
                <a:cs typeface="Arial" charset="0"/>
              </a:rPr>
              <a:t>Global Action Plan on HIV Drug Resistance (HIVDR) </a:t>
            </a:r>
          </a:p>
          <a:p>
            <a:pPr algn="ctr" defTabSz="457200"/>
            <a:r>
              <a:rPr lang="en-GB" sz="2800" b="1" dirty="0" smtClean="0">
                <a:solidFill>
                  <a:prstClr val="white"/>
                </a:solidFill>
                <a:cs typeface="Arial" charset="0"/>
              </a:rPr>
              <a:t>Summary of progress (2018) </a:t>
            </a:r>
            <a:endParaRPr lang="en-US" sz="28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331" y="1497651"/>
            <a:ext cx="4444609" cy="5005228"/>
          </a:xfrm>
          <a:prstGeom prst="rect">
            <a:avLst/>
          </a:prstGeom>
        </p:spPr>
        <p:txBody>
          <a:bodyPr wrap="square" lIns="80021" tIns="40011" rIns="80021" bIns="40011">
            <a:spAutoFit/>
          </a:bodyPr>
          <a:lstStyle/>
          <a:p>
            <a:pPr defTabSz="457200" rtl="1">
              <a:spcAft>
                <a:spcPts val="1800"/>
              </a:spcAft>
            </a:pPr>
            <a:r>
              <a:rPr lang="en-US" sz="2000" b="1" dirty="0" smtClean="0">
                <a:solidFill>
                  <a:srgbClr val="650F6F"/>
                </a:solidFill>
                <a:latin typeface="Century Gothic" charset="0"/>
                <a:ea typeface="Century Gothic" charset="0"/>
                <a:cs typeface="Century Gothic" charset="0"/>
              </a:rPr>
              <a:t>Prevention &amp; Response</a:t>
            </a:r>
          </a:p>
          <a:p>
            <a:pPr defTabSz="457200" rtl="1">
              <a:spcAft>
                <a:spcPts val="1800"/>
              </a:spcAft>
            </a:pPr>
            <a:endParaRPr lang="en-US" sz="2000" b="1" dirty="0" smtClean="0">
              <a:solidFill>
                <a:srgbClr val="650F6F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457200" rtl="1">
              <a:spcAft>
                <a:spcPts val="1800"/>
              </a:spcAft>
            </a:pPr>
            <a:r>
              <a:rPr lang="en-US" sz="2000" b="1" dirty="0" smtClean="0">
                <a:solidFill>
                  <a:srgbClr val="650F6F"/>
                </a:solidFill>
                <a:latin typeface="Century Gothic" charset="0"/>
                <a:ea typeface="Century Gothic" charset="0"/>
                <a:cs typeface="Century Gothic" charset="0"/>
              </a:rPr>
              <a:t>Monitoring &amp; Surveillance</a:t>
            </a:r>
          </a:p>
          <a:p>
            <a:pPr defTabSz="457200" rtl="1">
              <a:spcAft>
                <a:spcPts val="1800"/>
              </a:spcAft>
            </a:pPr>
            <a:endParaRPr lang="en-US" sz="2000" b="1" dirty="0" smtClean="0">
              <a:solidFill>
                <a:srgbClr val="650F6F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457200" rtl="1">
              <a:spcAft>
                <a:spcPts val="1800"/>
              </a:spcAft>
            </a:pPr>
            <a:r>
              <a:rPr lang="en-US" sz="2000" b="1" dirty="0" smtClean="0">
                <a:solidFill>
                  <a:srgbClr val="650F6F"/>
                </a:solidFill>
                <a:latin typeface="Century Gothic" charset="0"/>
                <a:ea typeface="Century Gothic" charset="0"/>
                <a:cs typeface="Century Gothic" charset="0"/>
              </a:rPr>
              <a:t>Research &amp; Innovation</a:t>
            </a:r>
          </a:p>
          <a:p>
            <a:pPr defTabSz="457200" rtl="1">
              <a:spcAft>
                <a:spcPts val="1800"/>
              </a:spcAft>
            </a:pPr>
            <a:endParaRPr lang="en-US" sz="2000" b="1" dirty="0" smtClean="0">
              <a:solidFill>
                <a:srgbClr val="650F6F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457200" rtl="1">
              <a:spcAft>
                <a:spcPts val="1800"/>
              </a:spcAft>
            </a:pPr>
            <a:r>
              <a:rPr lang="en-US" sz="2000" b="1" dirty="0" smtClean="0">
                <a:solidFill>
                  <a:srgbClr val="650F6F"/>
                </a:solidFill>
                <a:latin typeface="Century Gothic" charset="0"/>
                <a:ea typeface="Century Gothic" charset="0"/>
                <a:cs typeface="Century Gothic" charset="0"/>
              </a:rPr>
              <a:t>Laboratory Capacity</a:t>
            </a:r>
          </a:p>
          <a:p>
            <a:pPr defTabSz="457200" rtl="1">
              <a:spcAft>
                <a:spcPts val="1800"/>
              </a:spcAft>
            </a:pPr>
            <a:endParaRPr lang="en-US" sz="2000" b="1" dirty="0" smtClean="0">
              <a:solidFill>
                <a:srgbClr val="650F6F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457200" rtl="1">
              <a:spcAft>
                <a:spcPts val="1800"/>
              </a:spcAft>
            </a:pPr>
            <a:r>
              <a:rPr lang="en-US" sz="2000" b="1" dirty="0" smtClean="0">
                <a:solidFill>
                  <a:srgbClr val="650F6F"/>
                </a:solidFill>
                <a:latin typeface="Century Gothic" charset="0"/>
                <a:ea typeface="Century Gothic" charset="0"/>
                <a:cs typeface="Century Gothic" charset="0"/>
              </a:rPr>
              <a:t>Governance &amp; Enabling Mechanisms</a:t>
            </a:r>
            <a:endParaRPr lang="en-US" sz="2000" b="1" dirty="0">
              <a:solidFill>
                <a:srgbClr val="650F6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9604" y="1395529"/>
            <a:ext cx="1097895" cy="5059328"/>
            <a:chOff x="593692" y="1353733"/>
            <a:chExt cx="823421" cy="5059328"/>
          </a:xfrm>
        </p:grpSpPr>
        <p:pic>
          <p:nvPicPr>
            <p:cNvPr id="15" name="Picture 14" descr="WHO PREVENTION icon.png"/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7595" y="1353733"/>
              <a:ext cx="772584" cy="784619"/>
            </a:xfrm>
            <a:prstGeom prst="rect">
              <a:avLst/>
            </a:prstGeom>
          </p:spPr>
        </p:pic>
        <p:pic>
          <p:nvPicPr>
            <p:cNvPr id="16" name="Picture 15" descr="WHO SURVEILLANCE icon.png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0717" y="2423994"/>
              <a:ext cx="789462" cy="784619"/>
            </a:xfrm>
            <a:prstGeom prst="rect">
              <a:avLst/>
            </a:prstGeom>
          </p:spPr>
        </p:pic>
        <p:pic>
          <p:nvPicPr>
            <p:cNvPr id="17" name="Picture 16" descr="WHO RESEARCH icon.png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4288" y="3463906"/>
              <a:ext cx="805891" cy="830997"/>
            </a:xfrm>
            <a:prstGeom prst="rect">
              <a:avLst/>
            </a:prstGeom>
          </p:spPr>
        </p:pic>
        <p:pic>
          <p:nvPicPr>
            <p:cNvPr id="18" name="Picture 17" descr="WHO LABORATORY icon.png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93692" y="4516326"/>
              <a:ext cx="806487" cy="821468"/>
            </a:xfrm>
            <a:prstGeom prst="rect">
              <a:avLst/>
            </a:prstGeom>
          </p:spPr>
        </p:pic>
        <p:pic>
          <p:nvPicPr>
            <p:cNvPr id="19" name="Picture 18" descr="WHO MECHANISMS icon.png"/>
            <p:cNvPicPr>
              <a:picLocks noChangeAspect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98165" y="5591593"/>
              <a:ext cx="818948" cy="821468"/>
            </a:xfrm>
            <a:prstGeom prst="rect">
              <a:avLst/>
            </a:prstGeom>
          </p:spPr>
        </p:pic>
      </p:grpSp>
      <p:sp>
        <p:nvSpPr>
          <p:cNvPr id="3" name="Rounded Rectangle 2"/>
          <p:cNvSpPr/>
          <p:nvPr/>
        </p:nvSpPr>
        <p:spPr>
          <a:xfrm>
            <a:off x="5218382" y="1205493"/>
            <a:ext cx="6830277" cy="1109409"/>
          </a:xfrm>
          <a:prstGeom prst="roundRect">
            <a:avLst/>
          </a:prstGeom>
          <a:solidFill>
            <a:srgbClr val="7030A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800" b="1" dirty="0" smtClean="0">
                <a:solidFill>
                  <a:schemeClr val="bg1"/>
                </a:solidFill>
              </a:rPr>
              <a:t>↓ Suboptimal  progress in HIVDR prevention </a:t>
            </a:r>
          </a:p>
          <a:p>
            <a:pPr algn="ctr" defTabSz="457200"/>
            <a:r>
              <a:rPr lang="en-GB" sz="1800" b="1" dirty="0" smtClean="0">
                <a:solidFill>
                  <a:schemeClr val="bg1"/>
                </a:solidFill>
              </a:rPr>
              <a:t>↓ Slow response to high levels of pretreatment HIVDR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218386" y="2403161"/>
            <a:ext cx="6830273" cy="847248"/>
          </a:xfrm>
          <a:prstGeom prst="roundRect">
            <a:avLst/>
          </a:prstGeom>
          <a:solidFill>
            <a:srgbClr val="7030A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800" b="1" dirty="0" smtClean="0">
                <a:solidFill>
                  <a:schemeClr val="bg1"/>
                </a:solidFill>
              </a:rPr>
              <a:t>↑ Increased </a:t>
            </a:r>
            <a:r>
              <a:rPr lang="en-GB" sz="1800" b="1" dirty="0">
                <a:solidFill>
                  <a:schemeClr val="bg1"/>
                </a:solidFill>
              </a:rPr>
              <a:t>uptake of HIVDR </a:t>
            </a:r>
            <a:r>
              <a:rPr lang="en-GB" sz="1800" b="1" dirty="0" smtClean="0">
                <a:solidFill>
                  <a:schemeClr val="bg1"/>
                </a:solidFill>
              </a:rPr>
              <a:t>surveys</a:t>
            </a:r>
          </a:p>
          <a:p>
            <a:pPr algn="ctr" defTabSz="457200"/>
            <a:r>
              <a:rPr lang="en-GB" sz="1800" b="1" dirty="0" smtClean="0">
                <a:solidFill>
                  <a:schemeClr val="bg1"/>
                </a:solidFill>
              </a:rPr>
              <a:t>      ↓ </a:t>
            </a:r>
            <a:r>
              <a:rPr lang="en-GB" sz="1800" dirty="0" smtClean="0">
                <a:solidFill>
                  <a:schemeClr val="bg1"/>
                </a:solidFill>
              </a:rPr>
              <a:t>Need for better monitoring of program quality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218387" y="3429000"/>
            <a:ext cx="6830274" cy="764628"/>
          </a:xfrm>
          <a:prstGeom prst="roundRect">
            <a:avLst/>
          </a:prstGeom>
          <a:solidFill>
            <a:srgbClr val="7030A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800" b="1" dirty="0" smtClean="0">
                <a:solidFill>
                  <a:prstClr val="white"/>
                </a:solidFill>
              </a:rPr>
              <a:t>↑ </a:t>
            </a:r>
            <a:r>
              <a:rPr lang="en-GB" sz="1800" b="1" dirty="0">
                <a:solidFill>
                  <a:prstClr val="white"/>
                </a:solidFill>
              </a:rPr>
              <a:t>Positive progress in addressing research gaps on HIVDR</a:t>
            </a:r>
            <a:endParaRPr lang="en-US" sz="1800" b="1" dirty="0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218386" y="4336718"/>
            <a:ext cx="6830279" cy="842739"/>
          </a:xfrm>
          <a:prstGeom prst="roundRect">
            <a:avLst/>
          </a:prstGeom>
          <a:solidFill>
            <a:srgbClr val="7030A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800" b="1" dirty="0" smtClean="0">
                <a:solidFill>
                  <a:schemeClr val="bg1"/>
                </a:solidFill>
              </a:rPr>
              <a:t>↓</a:t>
            </a:r>
            <a:r>
              <a:rPr lang="en-GB" sz="1800" dirty="0" smtClean="0">
                <a:solidFill>
                  <a:schemeClr val="bg1"/>
                </a:solidFill>
              </a:rPr>
              <a:t>Suboptimal  viral load testing coverage </a:t>
            </a:r>
          </a:p>
          <a:p>
            <a:pPr algn="ctr" defTabSz="457200"/>
            <a:r>
              <a:rPr lang="en-GB" sz="1800" b="1" dirty="0" smtClean="0">
                <a:solidFill>
                  <a:schemeClr val="bg1"/>
                </a:solidFill>
              </a:rPr>
              <a:t>↑ </a:t>
            </a:r>
            <a:r>
              <a:rPr lang="en-GB" sz="1800" b="1" dirty="0">
                <a:solidFill>
                  <a:schemeClr val="bg1"/>
                </a:solidFill>
              </a:rPr>
              <a:t>Improved capacity for DR testing for surveillance 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218387" y="5379590"/>
            <a:ext cx="6830281" cy="1264417"/>
          </a:xfrm>
          <a:prstGeom prst="roundRect">
            <a:avLst/>
          </a:prstGeom>
          <a:solidFill>
            <a:srgbClr val="7030A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800" b="1" dirty="0" smtClean="0">
                <a:solidFill>
                  <a:prstClr val="white"/>
                </a:solidFill>
              </a:rPr>
              <a:t>↑ </a:t>
            </a:r>
            <a:r>
              <a:rPr lang="en-GB" sz="1800" b="1" dirty="0">
                <a:solidFill>
                  <a:prstClr val="white"/>
                </a:solidFill>
              </a:rPr>
              <a:t>Increased country ownership </a:t>
            </a:r>
          </a:p>
          <a:p>
            <a:pPr algn="ctr" defTabSz="457200"/>
            <a:r>
              <a:rPr lang="en-GB" sz="1800" b="1" dirty="0" smtClean="0">
                <a:solidFill>
                  <a:prstClr val="white"/>
                </a:solidFill>
              </a:rPr>
              <a:t>↑ </a:t>
            </a:r>
            <a:r>
              <a:rPr lang="en-GB" sz="1800" b="1" dirty="0">
                <a:solidFill>
                  <a:prstClr val="white"/>
                </a:solidFill>
              </a:rPr>
              <a:t>Increased support by donors</a:t>
            </a:r>
          </a:p>
          <a:p>
            <a:pPr algn="ctr" defTabSz="457200"/>
            <a:r>
              <a:rPr lang="en-GB" sz="1800" b="1" dirty="0" smtClean="0">
                <a:solidFill>
                  <a:prstClr val="white"/>
                </a:solidFill>
              </a:rPr>
              <a:t>↑ Initial </a:t>
            </a:r>
            <a:r>
              <a:rPr lang="en-GB" sz="1800" b="1" dirty="0">
                <a:solidFill>
                  <a:prstClr val="white"/>
                </a:solidFill>
              </a:rPr>
              <a:t>involvements of community groups </a:t>
            </a:r>
            <a:endParaRPr lang="en-US" sz="1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2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3688</TotalTime>
  <Words>142</Words>
  <Application>Microsoft Office PowerPoint</Application>
  <PresentationFormat>Widescreen</PresentationFormat>
  <Paragraphs>24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Arial Narrow</vt:lpstr>
      <vt:lpstr>Calibri</vt:lpstr>
      <vt:lpstr>Century Gothic</vt:lpstr>
      <vt:lpstr>Wingdings</vt:lpstr>
      <vt:lpstr>7_master</vt:lpstr>
      <vt:lpstr>8_master</vt:lpstr>
      <vt:lpstr>15_Office Theme</vt:lpstr>
      <vt:lpstr>16_Office Theme</vt:lpstr>
      <vt:lpstr>Global Action Plan on HIVDR  2018 Progress Report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PENAZZATO, Martina</dc:creator>
  <cp:lastModifiedBy>Saal</cp:lastModifiedBy>
  <cp:revision>184</cp:revision>
  <cp:lastPrinted>2018-07-17T12:11:36Z</cp:lastPrinted>
  <dcterms:created xsi:type="dcterms:W3CDTF">2018-07-15T08:57:12Z</dcterms:created>
  <dcterms:modified xsi:type="dcterms:W3CDTF">2018-07-23T09:11:14Z</dcterms:modified>
</cp:coreProperties>
</file>